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74" r:id="rId4"/>
    <p:sldId id="286" r:id="rId5"/>
    <p:sldId id="260" r:id="rId6"/>
    <p:sldId id="275" r:id="rId7"/>
    <p:sldId id="287" r:id="rId8"/>
    <p:sldId id="288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74"/>
  </p:normalViewPr>
  <p:slideViewPr>
    <p:cSldViewPr snapToGrid="0" snapToObjects="1">
      <p:cViewPr varScale="1">
        <p:scale>
          <a:sx n="42" d="100"/>
          <a:sy n="42" d="100"/>
        </p:scale>
        <p:origin x="280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0FE73B-4D32-2844-8A1B-BD35B97CAB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2E4AE3-49A1-5647-96E9-32734336A7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BCC18C-D744-AC4E-9452-68D8E449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7F9C15-0F5C-E248-A86B-A1E65745C641}" type="datetimeFigureOut">
              <a:rPr lang="en-US" smtClean="0"/>
              <a:t>6/3/2021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D1956B-5580-124D-97F1-0EBA939284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8F2AB8-B0A5-6442-8488-7B71AD4CA6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E22E86-F834-9B44-8B6E-33B56A9FF0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0348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BA497-1710-5144-A928-C3489B66C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C619248-07F2-2940-B2D2-9E26706075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90C7B3-EFC9-524B-AB09-2B6D294217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7F9C15-0F5C-E248-A86B-A1E65745C641}" type="datetimeFigureOut">
              <a:rPr lang="en-US" smtClean="0"/>
              <a:t>6/3/2021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A922C6-17FA-404F-B2ED-3633E134B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8F86CF-BC92-0540-996D-D98DD6D19F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E22E86-F834-9B44-8B6E-33B56A9FF0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5654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4BAE3AD-C700-3940-B571-3FEB77E5669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D7B4194-8B23-E146-85E4-111E7117C3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41E34A-3443-8B40-89AD-DEBC318220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7F9C15-0F5C-E248-A86B-A1E65745C641}" type="datetimeFigureOut">
              <a:rPr lang="en-US" smtClean="0"/>
              <a:t>6/3/2021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D065C4-A278-7F4C-BC8B-98D2006FF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526282-69C7-AB4A-B894-D93245E0F8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E22E86-F834-9B44-8B6E-33B56A9FF0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8669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98137F-FF47-E644-95FA-050045D3F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52F450-CC20-3E43-A7D1-C1D6F7D9FF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760C93-CED7-0E43-9B7A-6825655D4D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7F9C15-0F5C-E248-A86B-A1E65745C641}" type="datetimeFigureOut">
              <a:rPr lang="en-US" smtClean="0"/>
              <a:t>6/3/2021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37A103-C0E1-154F-9E8C-177F3CDC09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0BB8DA-CB5C-3543-B7B1-C748ED5293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E22E86-F834-9B44-8B6E-33B56A9FF0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6163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A0B31A-59A3-A84F-B49B-458AE2EF64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DDC31B-01C9-0E4F-8BD8-4D01D9C10E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A01A0B-4112-0C45-AAC8-F8CBE1334D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7F9C15-0F5C-E248-A86B-A1E65745C641}" type="datetimeFigureOut">
              <a:rPr lang="en-US" smtClean="0"/>
              <a:t>6/3/2021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357EB7-4304-234E-877E-00460B3800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A87FE5-65D8-CA4C-9EA4-567A2BAEA5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E22E86-F834-9B44-8B6E-33B56A9FF0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1130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A5B6E9-F890-F64B-868D-14BF8D701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1A447B-5133-844D-A0B4-669A2F448A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2D091F-58C9-2946-B89A-545B381D9E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5A801D-331D-4243-8AB7-4C69DA6F43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7F9C15-0F5C-E248-A86B-A1E65745C641}" type="datetimeFigureOut">
              <a:rPr lang="en-US" smtClean="0"/>
              <a:t>6/3/2021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3C7177-DFD7-9F41-913C-8E65A1EA95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251B58-3247-AD4A-AFAF-D1613F3581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E22E86-F834-9B44-8B6E-33B56A9FF0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6374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C4729-ABFB-7F4F-8969-438558BF80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133937-CA8F-D24B-91FD-52FD1A7B4D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2CE541-BDB5-1744-B2E5-02EC371B22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0CC83AA-DDB5-BF4F-BBD8-60CF8203B4C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7CD754-1A47-BA41-A4B9-810545F05EC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10676D8-BC46-B24D-968B-340980396A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7F9C15-0F5C-E248-A86B-A1E65745C641}" type="datetimeFigureOut">
              <a:rPr lang="en-US" smtClean="0"/>
              <a:t>6/3/2021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41BF450-7392-114B-8005-B61A557B7B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3807032-F94E-DA45-8A0D-9FA3C59481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E22E86-F834-9B44-8B6E-33B56A9FF0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0714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630060-E162-CD4F-B83A-63DBDC7AB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F1D9A72-FE30-D841-8ABB-6B86572C13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7F9C15-0F5C-E248-A86B-A1E65745C641}" type="datetimeFigureOut">
              <a:rPr lang="en-US" smtClean="0"/>
              <a:t>6/3/2021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42CA52-3BC8-034F-AED8-87E4458702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F0A907-5043-0F4F-A15C-33903F966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E22E86-F834-9B44-8B6E-33B56A9FF0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2970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0CF8898-8C54-7844-9B5E-4C8680B882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7F9C15-0F5C-E248-A86B-A1E65745C641}" type="datetimeFigureOut">
              <a:rPr lang="en-US" smtClean="0"/>
              <a:t>6/3/2021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6067A5-6477-8043-A7B4-6A62B12D26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533D45-02F3-7E43-AA45-2AF6C92D1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E22E86-F834-9B44-8B6E-33B56A9FF0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0764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7039BA-4F81-B14C-8024-995BBE45CC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6F986D-5AA7-A042-9FB8-C58459176C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E43B3F-5221-9F46-9C6A-72DAA8E68A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087944-E926-CE49-96F7-5ABBABF08D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7F9C15-0F5C-E248-A86B-A1E65745C641}" type="datetimeFigureOut">
              <a:rPr lang="en-US" smtClean="0"/>
              <a:t>6/3/2021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539EE8-0AB9-B342-9188-A2652187BC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599EBF-6C76-2740-B887-CEDE2ACC74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E22E86-F834-9B44-8B6E-33B56A9FF0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1308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FF1DD5-6EBF-A44A-A4B8-1563CB8BBB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45F500B-9646-B145-A731-513A65F822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962424-996A-3F4E-8AED-D8DEFEE5B6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2EEDE6-B642-E241-85D9-0E91836ACB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7F9C15-0F5C-E248-A86B-A1E65745C641}" type="datetimeFigureOut">
              <a:rPr lang="en-US" smtClean="0"/>
              <a:t>6/3/2021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074B0F-3C4E-2940-B215-9A45B8A909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6AC46B-A1D7-B346-9FB5-A6920B0515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E22E86-F834-9B44-8B6E-33B56A9FF0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8077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19178D4-5893-464F-8B17-F4903E1EFE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362B4E-7CB0-BC41-9B42-7E287D13C7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69CD8C-9BB1-E046-B6B0-65228AF88E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7F9C15-0F5C-E248-A86B-A1E65745C641}" type="datetimeFigureOut">
              <a:rPr lang="en-US" smtClean="0"/>
              <a:t>6/3/2021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C9AB0D-168B-0548-8533-5900AE614A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FF5CC-7F9A-E445-992A-6269914F2B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E22E86-F834-9B44-8B6E-33B56A9FF0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9067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emf"/><Relationship Id="rId7" Type="http://schemas.openxmlformats.org/officeDocument/2006/relationships/image" Target="../media/image7.png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reativecommons.org/licenses/by-sa/3.0/" TargetMode="External"/><Relationship Id="rId5" Type="http://schemas.openxmlformats.org/officeDocument/2006/relationships/hyperlink" Target="https://it.wikiversity.org/wiki/I_Sistemi_di_Numerazione_(superiori)" TargetMode="External"/><Relationship Id="rId4" Type="http://schemas.openxmlformats.org/officeDocument/2006/relationships/image" Target="../media/image10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D1C26E39-6750-0349-8E99-D75CE9A9D6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6DB4666-1192-7A44-BFA9-276E358816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09272"/>
            <a:ext cx="5122526" cy="574872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2BF0867-95F3-3947-A590-69D0F87832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1311562"/>
            <a:ext cx="4933659" cy="554008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42D03CC-FCB9-214C-ADE3-6D7256DE4F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8920755" y="752"/>
            <a:ext cx="3271244" cy="367113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C23BD61-49CA-3C49-9B66-2DEF2D3B6D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9041365" y="-16841"/>
            <a:ext cx="3150634" cy="353789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98AFE26-C6F3-A642-BFED-19E29A7F5C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879" y="5554768"/>
            <a:ext cx="2122055" cy="99161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76B299C-CF89-5E43-B50C-B0531779103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Gencyber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Grizzly</a:t>
            </a:r>
            <a:b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Summer Institute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C223F7-F897-2E43-B79C-DC363444138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pc="6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Day 2.5—Signatures</a:t>
            </a:r>
          </a:p>
        </p:txBody>
      </p:sp>
    </p:spTree>
    <p:extLst>
      <p:ext uri="{BB962C8B-B14F-4D97-AF65-F5344CB8AC3E}">
        <p14:creationId xmlns:p14="http://schemas.microsoft.com/office/powerpoint/2010/main" val="22741122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B1AE378-545C-A74D-ABA8-13A08E23FC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72E3E49-653F-2444-BF28-F06A591FC6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02835"/>
            <a:ext cx="3613441" cy="40551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C777E60-CA1F-2E49-A090-0CAD7439F2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" y="2943660"/>
            <a:ext cx="3480214" cy="39079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E53BDA5-679F-FF45-BFFC-79DFBCBB2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10146823" y="752"/>
            <a:ext cx="2045175" cy="22951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F2BF07B-A781-304A-A74C-0655C35145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10222229" y="-16842"/>
            <a:ext cx="1969770" cy="22118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38A4C42-151B-354D-99A8-46BC188ED4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880" y="5893904"/>
            <a:ext cx="1396304" cy="6524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9EC79C9-5F1A-5547-A353-EE407BF5F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Verifying Messages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86D099F-5DEC-43C9-9E06-186ECF9EF8A0}"/>
              </a:ext>
            </a:extLst>
          </p:cNvPr>
          <p:cNvSpPr/>
          <p:nvPr/>
        </p:nvSpPr>
        <p:spPr>
          <a:xfrm>
            <a:off x="1402080" y="2347626"/>
            <a:ext cx="984504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Given a ciphered message (assumed confidential) how do you know it is the message that was sent and who sent it?</a:t>
            </a:r>
          </a:p>
        </p:txBody>
      </p:sp>
    </p:spTree>
    <p:extLst>
      <p:ext uri="{BB962C8B-B14F-4D97-AF65-F5344CB8AC3E}">
        <p14:creationId xmlns:p14="http://schemas.microsoft.com/office/powerpoint/2010/main" val="4630730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72E3E49-653F-2444-BF28-F06A591FC6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02835"/>
            <a:ext cx="3613441" cy="40551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C777E60-CA1F-2E49-A090-0CAD7439F2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" y="2943660"/>
            <a:ext cx="3480214" cy="39079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E53BDA5-679F-FF45-BFFC-79DFBCBB2F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10146823" y="752"/>
            <a:ext cx="2045175" cy="22951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F2BF07B-A781-304A-A74C-0655C35145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10222229" y="-16842"/>
            <a:ext cx="1969770" cy="22118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38A4C42-151B-354D-99A8-46BC188ED4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880" y="5893904"/>
            <a:ext cx="1396304" cy="6524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9EC79C9-5F1A-5547-A353-EE407BF5F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Deciphered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FE21DDD-888B-401A-93BB-DDCF8BF727B9}"/>
              </a:ext>
            </a:extLst>
          </p:cNvPr>
          <p:cNvSpPr/>
          <p:nvPr/>
        </p:nvSpPr>
        <p:spPr>
          <a:xfrm>
            <a:off x="766013" y="1752421"/>
            <a:ext cx="2310063" cy="298383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4" name="Graphic 12" descr="Soldier">
            <a:extLst>
              <a:ext uri="{FF2B5EF4-FFF2-40B4-BE49-F238E27FC236}">
                <a16:creationId xmlns:a16="http://schemas.microsoft.com/office/drawing/2014/main" id="{7B7DF6FF-1BA3-4ECB-B357-9B735608B8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47012" y="3027768"/>
            <a:ext cx="553452" cy="553452"/>
          </a:xfrm>
          <a:prstGeom prst="rect">
            <a:avLst/>
          </a:prstGeom>
        </p:spPr>
      </p:pic>
      <p:pic>
        <p:nvPicPr>
          <p:cNvPr id="15" name="Graphic 13" descr="Soldier">
            <a:extLst>
              <a:ext uri="{FF2B5EF4-FFF2-40B4-BE49-F238E27FC236}">
                <a16:creationId xmlns:a16="http://schemas.microsoft.com/office/drawing/2014/main" id="{D402A24D-5DEE-42F6-B703-76F2087196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700464" y="3027768"/>
            <a:ext cx="553452" cy="553452"/>
          </a:xfrm>
          <a:prstGeom prst="rect">
            <a:avLst/>
          </a:prstGeom>
        </p:spPr>
      </p:pic>
      <p:pic>
        <p:nvPicPr>
          <p:cNvPr id="16" name="Graphic 14" descr="Soldier">
            <a:extLst>
              <a:ext uri="{FF2B5EF4-FFF2-40B4-BE49-F238E27FC236}">
                <a16:creationId xmlns:a16="http://schemas.microsoft.com/office/drawing/2014/main" id="{23F1BFE9-5273-4508-A5B4-72E18513B8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65103" y="2875367"/>
            <a:ext cx="553452" cy="553452"/>
          </a:xfrm>
          <a:prstGeom prst="rect">
            <a:avLst/>
          </a:prstGeom>
        </p:spPr>
      </p:pic>
      <p:pic>
        <p:nvPicPr>
          <p:cNvPr id="17" name="Graphic 15" descr="Soldier">
            <a:extLst>
              <a:ext uri="{FF2B5EF4-FFF2-40B4-BE49-F238E27FC236}">
                <a16:creationId xmlns:a16="http://schemas.microsoft.com/office/drawing/2014/main" id="{2E90813E-A1F8-4D57-A6CA-CC19750E98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022303" y="2875367"/>
            <a:ext cx="553452" cy="553452"/>
          </a:xfrm>
          <a:prstGeom prst="rect">
            <a:avLst/>
          </a:prstGeom>
        </p:spPr>
      </p:pic>
      <p:pic>
        <p:nvPicPr>
          <p:cNvPr id="18" name="Graphic 16" descr="Soldier">
            <a:extLst>
              <a:ext uri="{FF2B5EF4-FFF2-40B4-BE49-F238E27FC236}">
                <a16:creationId xmlns:a16="http://schemas.microsoft.com/office/drawing/2014/main" id="{4451DE31-EB32-40FA-A973-0EC92E8B286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989096" y="3027768"/>
            <a:ext cx="553452" cy="553452"/>
          </a:xfrm>
          <a:prstGeom prst="rect">
            <a:avLst/>
          </a:prstGeom>
        </p:spPr>
      </p:pic>
      <p:pic>
        <p:nvPicPr>
          <p:cNvPr id="19" name="Graphic 17" descr="Soldier">
            <a:extLst>
              <a:ext uri="{FF2B5EF4-FFF2-40B4-BE49-F238E27FC236}">
                <a16:creationId xmlns:a16="http://schemas.microsoft.com/office/drawing/2014/main" id="{EEAB1178-4068-455F-B705-B1394A63648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542548" y="3027768"/>
            <a:ext cx="553452" cy="553452"/>
          </a:xfrm>
          <a:prstGeom prst="rect">
            <a:avLst/>
          </a:prstGeom>
        </p:spPr>
      </p:pic>
      <p:pic>
        <p:nvPicPr>
          <p:cNvPr id="20" name="Graphic 18" descr="Soldier">
            <a:extLst>
              <a:ext uri="{FF2B5EF4-FFF2-40B4-BE49-F238E27FC236}">
                <a16:creationId xmlns:a16="http://schemas.microsoft.com/office/drawing/2014/main" id="{A13735EC-97BB-4FBD-BFB0-05B00874138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096000" y="3027768"/>
            <a:ext cx="553452" cy="553452"/>
          </a:xfrm>
          <a:prstGeom prst="rect">
            <a:avLst/>
          </a:prstGeom>
        </p:spPr>
      </p:pic>
      <p:pic>
        <p:nvPicPr>
          <p:cNvPr id="21" name="Graphic 19" descr="Soldier">
            <a:extLst>
              <a:ext uri="{FF2B5EF4-FFF2-40B4-BE49-F238E27FC236}">
                <a16:creationId xmlns:a16="http://schemas.microsoft.com/office/drawing/2014/main" id="{F7580D41-0972-40BF-AD72-B8660BDFB7D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573254" y="3027768"/>
            <a:ext cx="553452" cy="553452"/>
          </a:xfrm>
          <a:prstGeom prst="rect">
            <a:avLst/>
          </a:prstGeom>
        </p:spPr>
      </p:pic>
      <p:pic>
        <p:nvPicPr>
          <p:cNvPr id="22" name="Graphic 20" descr="Soldier">
            <a:extLst>
              <a:ext uri="{FF2B5EF4-FFF2-40B4-BE49-F238E27FC236}">
                <a16:creationId xmlns:a16="http://schemas.microsoft.com/office/drawing/2014/main" id="{5378627D-74A2-4D42-86A7-BDBE5EB083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205790" y="3027768"/>
            <a:ext cx="553452" cy="553452"/>
          </a:xfrm>
          <a:prstGeom prst="rect">
            <a:avLst/>
          </a:prstGeom>
        </p:spPr>
      </p:pic>
      <p:sp>
        <p:nvSpPr>
          <p:cNvPr id="23" name="Oval 22">
            <a:extLst>
              <a:ext uri="{FF2B5EF4-FFF2-40B4-BE49-F238E27FC236}">
                <a16:creationId xmlns:a16="http://schemas.microsoft.com/office/drawing/2014/main" id="{917F6550-A753-44C1-B992-D1F1DF8B02B9}"/>
              </a:ext>
            </a:extLst>
          </p:cNvPr>
          <p:cNvSpPr/>
          <p:nvPr/>
        </p:nvSpPr>
        <p:spPr>
          <a:xfrm>
            <a:off x="4940968" y="1752420"/>
            <a:ext cx="2310063" cy="2983831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79450E5-C073-47A3-8A2F-EADE344DF22A}"/>
              </a:ext>
            </a:extLst>
          </p:cNvPr>
          <p:cNvSpPr/>
          <p:nvPr/>
        </p:nvSpPr>
        <p:spPr>
          <a:xfrm>
            <a:off x="9115923" y="1752419"/>
            <a:ext cx="2310063" cy="298383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5" name="TextBox 23">
            <a:extLst>
              <a:ext uri="{FF2B5EF4-FFF2-40B4-BE49-F238E27FC236}">
                <a16:creationId xmlns:a16="http://schemas.microsoft.com/office/drawing/2014/main" id="{AB9CA20F-2901-4B3A-80B3-A184771B67E6}"/>
              </a:ext>
            </a:extLst>
          </p:cNvPr>
          <p:cNvSpPr txBox="1"/>
          <p:nvPr/>
        </p:nvSpPr>
        <p:spPr>
          <a:xfrm>
            <a:off x="1260991" y="4736250"/>
            <a:ext cx="1320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Blue Army 1</a:t>
            </a:r>
          </a:p>
        </p:txBody>
      </p:sp>
      <p:sp>
        <p:nvSpPr>
          <p:cNvPr id="26" name="TextBox 24">
            <a:extLst>
              <a:ext uri="{FF2B5EF4-FFF2-40B4-BE49-F238E27FC236}">
                <a16:creationId xmlns:a16="http://schemas.microsoft.com/office/drawing/2014/main" id="{AABD41FC-9423-455F-93DF-386C3B62B75F}"/>
              </a:ext>
            </a:extLst>
          </p:cNvPr>
          <p:cNvSpPr txBox="1"/>
          <p:nvPr/>
        </p:nvSpPr>
        <p:spPr>
          <a:xfrm>
            <a:off x="9565103" y="4736250"/>
            <a:ext cx="1320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Blue Army 2</a:t>
            </a:r>
          </a:p>
        </p:txBody>
      </p:sp>
      <p:sp>
        <p:nvSpPr>
          <p:cNvPr id="27" name="TextBox 25">
            <a:extLst>
              <a:ext uri="{FF2B5EF4-FFF2-40B4-BE49-F238E27FC236}">
                <a16:creationId xmlns:a16="http://schemas.microsoft.com/office/drawing/2014/main" id="{F1F244C7-16D2-4173-9868-33C286590408}"/>
              </a:ext>
            </a:extLst>
          </p:cNvPr>
          <p:cNvSpPr txBox="1"/>
          <p:nvPr/>
        </p:nvSpPr>
        <p:spPr>
          <a:xfrm>
            <a:off x="5480006" y="4671902"/>
            <a:ext cx="1093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Red Army</a:t>
            </a:r>
          </a:p>
        </p:txBody>
      </p:sp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E8EAD658-E99F-4573-97F3-571550983301}"/>
              </a:ext>
            </a:extLst>
          </p:cNvPr>
          <p:cNvSpPr/>
          <p:nvPr/>
        </p:nvSpPr>
        <p:spPr>
          <a:xfrm>
            <a:off x="2895600" y="502920"/>
            <a:ext cx="6888480" cy="992484"/>
          </a:xfrm>
          <a:prstGeom prst="wedgeRectCallout">
            <a:avLst>
              <a:gd name="adj1" fmla="val -11320"/>
              <a:gd name="adj2" fmla="val 7785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Message must travel through hostile or uncontrolled territory.</a:t>
            </a:r>
          </a:p>
        </p:txBody>
      </p:sp>
      <p:sp>
        <p:nvSpPr>
          <p:cNvPr id="28" name="Speech Bubble: Rectangle 27">
            <a:extLst>
              <a:ext uri="{FF2B5EF4-FFF2-40B4-BE49-F238E27FC236}">
                <a16:creationId xmlns:a16="http://schemas.microsoft.com/office/drawing/2014/main" id="{0559B67D-EC99-4524-A2D0-83DB18B45F2E}"/>
              </a:ext>
            </a:extLst>
          </p:cNvPr>
          <p:cNvSpPr/>
          <p:nvPr/>
        </p:nvSpPr>
        <p:spPr>
          <a:xfrm>
            <a:off x="4073891" y="5668243"/>
            <a:ext cx="6197063" cy="765976"/>
          </a:xfrm>
          <a:prstGeom prst="wedgeRectCallout">
            <a:avLst>
              <a:gd name="adj1" fmla="val -19603"/>
              <a:gd name="adj2" fmla="val -11855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Anything could happen to the message!</a:t>
            </a:r>
          </a:p>
        </p:txBody>
      </p:sp>
    </p:spTree>
    <p:extLst>
      <p:ext uri="{BB962C8B-B14F-4D97-AF65-F5344CB8AC3E}">
        <p14:creationId xmlns:p14="http://schemas.microsoft.com/office/powerpoint/2010/main" val="704826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B1AE378-545C-A74D-ABA8-13A08E23FC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72E3E49-653F-2444-BF28-F06A591FC6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02835"/>
            <a:ext cx="3613441" cy="40551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C777E60-CA1F-2E49-A090-0CAD7439F2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" y="2943660"/>
            <a:ext cx="3480214" cy="39079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E53BDA5-679F-FF45-BFFC-79DFBCBB2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10146823" y="752"/>
            <a:ext cx="2045175" cy="22951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F2BF07B-A781-304A-A74C-0655C35145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10222229" y="-16842"/>
            <a:ext cx="1969770" cy="22118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38A4C42-151B-354D-99A8-46BC188ED4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880" y="5893904"/>
            <a:ext cx="1396304" cy="6524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9EC79C9-5F1A-5547-A353-EE407BF5F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Verifying Messages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86D099F-5DEC-43C9-9E06-186ECF9EF8A0}"/>
              </a:ext>
            </a:extLst>
          </p:cNvPr>
          <p:cNvSpPr/>
          <p:nvPr/>
        </p:nvSpPr>
        <p:spPr>
          <a:xfrm>
            <a:off x="1402080" y="2347626"/>
            <a:ext cx="9845040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How do you detect tampering in messages?</a:t>
            </a:r>
          </a:p>
        </p:txBody>
      </p:sp>
    </p:spTree>
    <p:extLst>
      <p:ext uri="{BB962C8B-B14F-4D97-AF65-F5344CB8AC3E}">
        <p14:creationId xmlns:p14="http://schemas.microsoft.com/office/powerpoint/2010/main" val="307621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B1AE378-545C-A74D-ABA8-13A08E23FC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51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9EC79C9-5F1A-5547-A353-EE407BF5F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Number Encodings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BBF5984-920C-2D46-831A-32E7FFD2B4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9717" y="6407462"/>
            <a:ext cx="4212566" cy="1374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6104F53-B548-4C3A-AA2D-8104069172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2758440" y="1365517"/>
            <a:ext cx="6120765" cy="49143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D5118C0-AC7F-4992-AEFF-19DF2325E802}"/>
              </a:ext>
            </a:extLst>
          </p:cNvPr>
          <p:cNvSpPr txBox="1"/>
          <p:nvPr/>
        </p:nvSpPr>
        <p:spPr>
          <a:xfrm>
            <a:off x="112395" y="6515752"/>
            <a:ext cx="459105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hlinkClick r:id="rId5" tooltip="https://it.wikiversity.org/wiki/I_Sistemi_di_Numerazione_(superiori)"/>
              </a:rPr>
              <a:t>This Photo</a:t>
            </a:r>
            <a:r>
              <a:rPr lang="en-US" sz="800" dirty="0"/>
              <a:t> by Unknown Author is licensed under </a:t>
            </a:r>
            <a:r>
              <a:rPr lang="en-US" sz="800" dirty="0">
                <a:hlinkClick r:id="rId6" tooltip="https://creativecommons.org/licenses/by-sa/3.0/"/>
              </a:rPr>
              <a:t>CC BY-SA</a:t>
            </a:r>
            <a:endParaRPr lang="en-US" sz="800" dirty="0"/>
          </a:p>
        </p:txBody>
      </p:sp>
      <p:sp>
        <p:nvSpPr>
          <p:cNvPr id="11" name="Speech Bubble: Rectangle 10">
            <a:extLst>
              <a:ext uri="{FF2B5EF4-FFF2-40B4-BE49-F238E27FC236}">
                <a16:creationId xmlns:a16="http://schemas.microsoft.com/office/drawing/2014/main" id="{D697C5FD-CEEC-4414-BFCF-73D897660708}"/>
              </a:ext>
            </a:extLst>
          </p:cNvPr>
          <p:cNvSpPr/>
          <p:nvPr/>
        </p:nvSpPr>
        <p:spPr>
          <a:xfrm>
            <a:off x="9550718" y="2055062"/>
            <a:ext cx="2290762" cy="1373938"/>
          </a:xfrm>
          <a:prstGeom prst="wedgeRectCallout">
            <a:avLst>
              <a:gd name="adj1" fmla="val -86696"/>
              <a:gd name="adj2" fmla="val 1702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Still numbers, just different representations!</a:t>
            </a:r>
          </a:p>
        </p:txBody>
      </p:sp>
      <p:sp>
        <p:nvSpPr>
          <p:cNvPr id="12" name="Speech Bubble: Rectangle 11">
            <a:extLst>
              <a:ext uri="{FF2B5EF4-FFF2-40B4-BE49-F238E27FC236}">
                <a16:creationId xmlns:a16="http://schemas.microsoft.com/office/drawing/2014/main" id="{553D7707-4CC5-4302-B689-16D4B71F5823}"/>
              </a:ext>
            </a:extLst>
          </p:cNvPr>
          <p:cNvSpPr/>
          <p:nvPr/>
        </p:nvSpPr>
        <p:spPr>
          <a:xfrm>
            <a:off x="9174480" y="3793374"/>
            <a:ext cx="3017520" cy="2529306"/>
          </a:xfrm>
          <a:prstGeom prst="wedgeRectCallout">
            <a:avLst>
              <a:gd name="adj1" fmla="val -61291"/>
              <a:gd name="adj2" fmla="val 1773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Practice some hexadecimal conversion using the raspberry Pi Calculator and the hexadecimal_convert.txt</a:t>
            </a:r>
          </a:p>
        </p:txBody>
      </p:sp>
    </p:spTree>
    <p:extLst>
      <p:ext uri="{BB962C8B-B14F-4D97-AF65-F5344CB8AC3E}">
        <p14:creationId xmlns:p14="http://schemas.microsoft.com/office/powerpoint/2010/main" val="834118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B1AE378-545C-A74D-ABA8-13A08E23FC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51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9EC79C9-5F1A-5547-A353-EE407BF5F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Signatures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FEF309-6E0D-0B42-8A40-BA775BAB8A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05304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signature is a cryptographic sum of a message</a:t>
            </a:r>
          </a:p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 is very sensitive to change in the message.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BBF5984-920C-2D46-831A-32E7FFD2B4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9717" y="6407462"/>
            <a:ext cx="4212566" cy="13749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77D8F18-F436-4B8E-B4AD-7FEAC84E1EC8}"/>
              </a:ext>
            </a:extLst>
          </p:cNvPr>
          <p:cNvSpPr/>
          <p:nvPr/>
        </p:nvSpPr>
        <p:spPr>
          <a:xfrm>
            <a:off x="304800" y="4040294"/>
            <a:ext cx="11887200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Hello world - </a:t>
            </a:r>
            <a:r>
              <a:rPr lang="en-US" sz="4000" dirty="0">
                <a:solidFill>
                  <a:schemeClr val="bg1"/>
                </a:solidFill>
              </a:rPr>
              <a:t>b94d27b9934d3e08a52e52d7da7dabfa</a:t>
            </a:r>
          </a:p>
          <a:p>
            <a:r>
              <a:rPr lang="en-US" sz="4400" dirty="0">
                <a:solidFill>
                  <a:schemeClr val="bg1"/>
                </a:solidFill>
              </a:rPr>
              <a:t>Hello </a:t>
            </a:r>
            <a:r>
              <a:rPr lang="en-US" sz="4400" dirty="0" err="1">
                <a:solidFill>
                  <a:schemeClr val="bg1"/>
                </a:solidFill>
              </a:rPr>
              <a:t>wirld</a:t>
            </a:r>
            <a:r>
              <a:rPr lang="en-US" sz="4400" dirty="0">
                <a:solidFill>
                  <a:schemeClr val="bg1"/>
                </a:solidFill>
              </a:rPr>
              <a:t> - </a:t>
            </a:r>
            <a:r>
              <a:rPr lang="en-US" sz="4000" dirty="0">
                <a:solidFill>
                  <a:schemeClr val="bg1"/>
                </a:solidFill>
              </a:rPr>
              <a:t>f50cbbeb31a1e8d68d21b83c38378cac</a:t>
            </a: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9A1E1353-5C0E-48BA-A874-33AE1F388D1D}"/>
              </a:ext>
            </a:extLst>
          </p:cNvPr>
          <p:cNvSpPr/>
          <p:nvPr/>
        </p:nvSpPr>
        <p:spPr>
          <a:xfrm>
            <a:off x="838200" y="3297502"/>
            <a:ext cx="1600200" cy="567796"/>
          </a:xfrm>
          <a:prstGeom prst="wedgeRectCallout">
            <a:avLst>
              <a:gd name="adj1" fmla="val -11174"/>
              <a:gd name="adj2" fmla="val 10276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message</a:t>
            </a:r>
          </a:p>
        </p:txBody>
      </p:sp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A87B9597-723E-4581-B7F3-8173DB944FB3}"/>
              </a:ext>
            </a:extLst>
          </p:cNvPr>
          <p:cNvSpPr/>
          <p:nvPr/>
        </p:nvSpPr>
        <p:spPr>
          <a:xfrm>
            <a:off x="6515100" y="3235736"/>
            <a:ext cx="1600200" cy="567796"/>
          </a:xfrm>
          <a:prstGeom prst="wedgeRectCallout">
            <a:avLst>
              <a:gd name="adj1" fmla="val -11174"/>
              <a:gd name="adj2" fmla="val 10276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Signature (hexadecimal)</a:t>
            </a:r>
          </a:p>
        </p:txBody>
      </p:sp>
      <p:sp>
        <p:nvSpPr>
          <p:cNvPr id="11" name="Speech Bubble: Rectangle 10">
            <a:extLst>
              <a:ext uri="{FF2B5EF4-FFF2-40B4-BE49-F238E27FC236}">
                <a16:creationId xmlns:a16="http://schemas.microsoft.com/office/drawing/2014/main" id="{3B2B32B2-34BA-4E46-BD3E-1FAADDBC285B}"/>
              </a:ext>
            </a:extLst>
          </p:cNvPr>
          <p:cNvSpPr/>
          <p:nvPr/>
        </p:nvSpPr>
        <p:spPr>
          <a:xfrm>
            <a:off x="4587240" y="5533906"/>
            <a:ext cx="4953000" cy="725178"/>
          </a:xfrm>
          <a:prstGeom prst="wedgeRectCallout">
            <a:avLst>
              <a:gd name="adj1" fmla="val -4083"/>
              <a:gd name="adj2" fmla="val -8208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One character difference creates a completely new signature</a:t>
            </a:r>
          </a:p>
        </p:txBody>
      </p:sp>
    </p:spTree>
    <p:extLst>
      <p:ext uri="{BB962C8B-B14F-4D97-AF65-F5344CB8AC3E}">
        <p14:creationId xmlns:p14="http://schemas.microsoft.com/office/powerpoint/2010/main" val="37607080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B1AE378-545C-A74D-ABA8-13A08E23FC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72E3E49-653F-2444-BF28-F06A591FC6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02835"/>
            <a:ext cx="3613441" cy="40551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C777E60-CA1F-2E49-A090-0CAD7439F2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" y="2943660"/>
            <a:ext cx="3480214" cy="39079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E53BDA5-679F-FF45-BFFC-79DFBCBB2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10146823" y="752"/>
            <a:ext cx="2045175" cy="22951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F2BF07B-A781-304A-A74C-0655C35145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10222229" y="-16842"/>
            <a:ext cx="1969770" cy="22118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38A4C42-151B-354D-99A8-46BC188ED4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880" y="5893904"/>
            <a:ext cx="1396304" cy="6524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9EC79C9-5F1A-5547-A353-EE407BF5F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Testing Signatures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86D099F-5DEC-43C9-9E06-186ECF9EF8A0}"/>
              </a:ext>
            </a:extLst>
          </p:cNvPr>
          <p:cNvSpPr/>
          <p:nvPr/>
        </p:nvSpPr>
        <p:spPr>
          <a:xfrm>
            <a:off x="1402080" y="2347626"/>
            <a:ext cx="9845040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Use the signature_hash_list.txt and </a:t>
            </a:r>
            <a:r>
              <a:rPr lang="en-US" sz="4400" dirty="0" err="1">
                <a:solidFill>
                  <a:schemeClr val="bg1"/>
                </a:solidFill>
              </a:rPr>
              <a:t>ciphor</a:t>
            </a:r>
            <a:r>
              <a:rPr lang="en-US" sz="4400" dirty="0">
                <a:solidFill>
                  <a:schemeClr val="bg1"/>
                </a:solidFill>
              </a:rPr>
              <a:t> to find which messages in the signatures folder have been modified. There are 5.</a:t>
            </a:r>
          </a:p>
          <a:p>
            <a:endParaRPr lang="en-US" sz="4400" dirty="0">
              <a:solidFill>
                <a:schemeClr val="bg1"/>
              </a:solidFill>
            </a:endParaRPr>
          </a:p>
          <a:p>
            <a:r>
              <a:rPr lang="en-US" sz="4400" dirty="0">
                <a:solidFill>
                  <a:schemeClr val="bg1"/>
                </a:solidFill>
              </a:rPr>
              <a:t>Python ciphor.py –f message.txt -S</a:t>
            </a:r>
          </a:p>
        </p:txBody>
      </p:sp>
    </p:spTree>
    <p:extLst>
      <p:ext uri="{BB962C8B-B14F-4D97-AF65-F5344CB8AC3E}">
        <p14:creationId xmlns:p14="http://schemas.microsoft.com/office/powerpoint/2010/main" val="13019801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B1AE378-545C-A74D-ABA8-13A08E23FC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72E3E49-653F-2444-BF28-F06A591FC6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02835"/>
            <a:ext cx="3613441" cy="40551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C777E60-CA1F-2E49-A090-0CAD7439F2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" y="2943660"/>
            <a:ext cx="3480214" cy="39079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E53BDA5-679F-FF45-BFFC-79DFBCBB2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10146823" y="752"/>
            <a:ext cx="2045175" cy="22951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F2BF07B-A781-304A-A74C-0655C35145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10222229" y="-16842"/>
            <a:ext cx="1969770" cy="22118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38A4C42-151B-354D-99A8-46BC188ED4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880" y="5893904"/>
            <a:ext cx="1396304" cy="6524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9EC79C9-5F1A-5547-A353-EE407BF5F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Summary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63A1115-B50A-459A-8AA2-3FBC9EC5ED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281530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Signatures offer a means to detect changes in a message</a:t>
            </a:r>
          </a:p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Signatures most often use a hexadecimal format</a:t>
            </a:r>
          </a:p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 you think of one problem with Signatures?</a:t>
            </a:r>
          </a:p>
          <a:p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40598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540</TotalTime>
  <Words>213</Words>
  <Application>Microsoft Office PowerPoint</Application>
  <PresentationFormat>Widescreen</PresentationFormat>
  <Paragraphs>32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Gencyber Grizzly Summer Institute</vt:lpstr>
      <vt:lpstr>Verifying Messages</vt:lpstr>
      <vt:lpstr>Deciphered</vt:lpstr>
      <vt:lpstr>Verifying Messages</vt:lpstr>
      <vt:lpstr>Number Encodings</vt:lpstr>
      <vt:lpstr>Signatures</vt:lpstr>
      <vt:lpstr>Testing Signatures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CLICK TO ADD TITLE</dc:title>
  <dc:creator>Haar, Kayla</dc:creator>
  <cp:lastModifiedBy>Valgenti, Victor</cp:lastModifiedBy>
  <cp:revision>36</cp:revision>
  <dcterms:created xsi:type="dcterms:W3CDTF">2019-08-23T02:14:23Z</dcterms:created>
  <dcterms:modified xsi:type="dcterms:W3CDTF">2021-06-03T20:00:13Z</dcterms:modified>
</cp:coreProperties>
</file>